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98" y="-9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ntrepreneurship…"/>
          <p:cNvSpPr txBox="1">
            <a:spLocks noGrp="1"/>
          </p:cNvSpPr>
          <p:nvPr>
            <p:ph type="ctrTitle"/>
          </p:nvPr>
        </p:nvSpPr>
        <p:spPr>
          <a:xfrm>
            <a:off x="1063574" y="1328661"/>
            <a:ext cx="10069978" cy="2204675"/>
          </a:xfrm>
          <a:prstGeom prst="rect">
            <a:avLst/>
          </a:prstGeom>
        </p:spPr>
        <p:txBody>
          <a:bodyPr lIns="12700" tIns="12700" rIns="12700" bIns="12700"/>
          <a:lstStyle/>
          <a:p>
            <a:pPr defTabSz="519937">
              <a:defRPr sz="7119"/>
            </a:pPr>
            <a:r>
              <a:t>Entrepreneurship</a:t>
            </a:r>
          </a:p>
          <a:p>
            <a:pPr defTabSz="519937">
              <a:defRPr sz="7119"/>
            </a:pPr>
            <a:r>
              <a:t>Meaning </a:t>
            </a:r>
          </a:p>
        </p:txBody>
      </p:sp>
      <p:sp>
        <p:nvSpPr>
          <p:cNvPr id="120" name="1.To handle economic activity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4688027"/>
            <a:ext cx="10464800" cy="2204675"/>
          </a:xfrm>
          <a:prstGeom prst="rect">
            <a:avLst/>
          </a:prstGeom>
        </p:spPr>
        <p:txBody>
          <a:bodyPr/>
          <a:lstStyle/>
          <a:p>
            <a:pPr defTabSz="554990">
              <a:defRPr sz="3514"/>
            </a:pPr>
            <a:r>
              <a:t>1.To handle economic activity</a:t>
            </a:r>
          </a:p>
          <a:p>
            <a:pPr defTabSz="554990">
              <a:defRPr sz="3514"/>
            </a:pPr>
            <a:r>
              <a:t>2.Undertaking calculated risk</a:t>
            </a:r>
          </a:p>
          <a:p>
            <a:pPr defTabSz="554990">
              <a:defRPr sz="3514"/>
            </a:pPr>
            <a:r>
              <a:t>3. Creating something new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385373" y="9296400"/>
            <a:ext cx="227280" cy="32430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Disadvantages of Partnership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lvl="1" defTabSz="502412">
              <a:defRPr sz="6880"/>
            </a:pPr>
            <a:r>
              <a:t>Disadvantages of Partnership</a:t>
            </a:r>
          </a:p>
        </p:txBody>
      </p:sp>
      <p:sp>
        <p:nvSpPr>
          <p:cNvPr id="148" name="1. Danger of disagreements amongst partners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029200"/>
            <a:ext cx="10464800" cy="2400300"/>
          </a:xfrm>
          <a:prstGeom prst="rect">
            <a:avLst/>
          </a:prstGeom>
        </p:spPr>
        <p:txBody>
          <a:bodyPr/>
          <a:lstStyle/>
          <a:p>
            <a:r>
              <a:t>1. Danger of disagreements amongst partners</a:t>
            </a:r>
          </a:p>
          <a:p>
            <a:r>
              <a:t>2.Business partners are jointly and individually liable for the actions of other partners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chemes of assistance by entrepreneur - NSIC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Schemes of assistance by entrepreneur - NSIC</a:t>
            </a:r>
          </a:p>
        </p:txBody>
      </p:sp>
      <p:sp>
        <p:nvSpPr>
          <p:cNvPr id="151" name="1. Wholly owned by Government of India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029200"/>
            <a:ext cx="10464800" cy="2400300"/>
          </a:xfrm>
          <a:prstGeom prst="rect">
            <a:avLst/>
          </a:prstGeom>
        </p:spPr>
        <p:txBody>
          <a:bodyPr/>
          <a:lstStyle/>
          <a:p>
            <a:pPr defTabSz="403097">
              <a:defRPr sz="2553"/>
            </a:pPr>
            <a:r>
              <a:t>1. Wholly owned by Government of India</a:t>
            </a:r>
          </a:p>
          <a:p>
            <a:pPr defTabSz="403097">
              <a:defRPr sz="2553"/>
            </a:pPr>
            <a:r>
              <a:t>2. Facilitates credit to small scale industries  for activities like raw material assistance ,</a:t>
            </a:r>
          </a:p>
          <a:p>
            <a:pPr defTabSz="403097">
              <a:defRPr sz="2553"/>
            </a:pPr>
            <a:r>
              <a:t>internet marketing ,technology modernisation programmes etc.</a:t>
            </a:r>
          </a:p>
          <a:p>
            <a:pPr defTabSz="403097">
              <a:defRPr sz="2553"/>
            </a:pPr>
            <a:r>
              <a:t>3. Prompt clearance of the proposals .</a:t>
            </a:r>
          </a:p>
          <a:p>
            <a:pPr defTabSz="403097">
              <a:defRPr sz="2553"/>
            </a:pPr>
            <a:r>
              <a:t>4. Assistance in preparing the proposals and completion of formalities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chemes of assistance by entrepreneur -SIDBI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2540000"/>
          </a:xfrm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Schemes of assistance by entrepreneur -SIDBI</a:t>
            </a:r>
          </a:p>
        </p:txBody>
      </p:sp>
      <p:sp>
        <p:nvSpPr>
          <p:cNvPr id="154" name="1.It serves as principal financial institution for promotion ,financing and development of industry in small sector.…"/>
          <p:cNvSpPr txBox="1">
            <a:spLocks noGrp="1"/>
          </p:cNvSpPr>
          <p:nvPr>
            <p:ph type="subTitle" sz="half" idx="1"/>
          </p:nvPr>
        </p:nvSpPr>
        <p:spPr>
          <a:xfrm>
            <a:off x="1270000" y="5029200"/>
            <a:ext cx="10464800" cy="3924300"/>
          </a:xfrm>
          <a:prstGeom prst="rect">
            <a:avLst/>
          </a:prstGeom>
        </p:spPr>
        <p:txBody>
          <a:bodyPr/>
          <a:lstStyle/>
          <a:p>
            <a:pPr defTabSz="566674">
              <a:defRPr sz="3589"/>
            </a:pPr>
            <a:r>
              <a:t>1.It serves as principal financial institution for promotion ,financing and development of industry in small sector. </a:t>
            </a:r>
          </a:p>
          <a:p>
            <a:pPr defTabSz="566674">
              <a:defRPr sz="3589"/>
            </a:pPr>
            <a:r>
              <a:t>2. Refinancing of term loans granted by banks etc.</a:t>
            </a:r>
          </a:p>
          <a:p>
            <a:pPr defTabSz="566674">
              <a:defRPr sz="3589"/>
            </a:pPr>
            <a:r>
              <a:t>3. Direct assistance for setting up and expansion of marketing outlets </a:t>
            </a:r>
          </a:p>
          <a:p>
            <a:pPr defTabSz="566674">
              <a:defRPr sz="3589"/>
            </a:pPr>
            <a:r>
              <a:t>4. Assistance for promotion of exports .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chemes of assistance by entrepreneur -NABARD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2032000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r>
              <a:t>Schemes of assistance by entrepreneur -NABARD</a:t>
            </a:r>
          </a:p>
        </p:txBody>
      </p:sp>
      <p:sp>
        <p:nvSpPr>
          <p:cNvPr id="157" name="1. Serves as an apex financing agency for institutions providing investment for promoting various developmental activities in rural areas…"/>
          <p:cNvSpPr txBox="1">
            <a:spLocks noGrp="1"/>
          </p:cNvSpPr>
          <p:nvPr>
            <p:ph type="subTitle" idx="1"/>
          </p:nvPr>
        </p:nvSpPr>
        <p:spPr>
          <a:xfrm>
            <a:off x="1270000" y="3683000"/>
            <a:ext cx="10464800" cy="51689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4200"/>
              </a:spcBef>
              <a:defRPr sz="3200"/>
            </a:pPr>
            <a:r>
              <a:t>1. Serves as an apex financing agency for institutions providing investment for promoting various developmental activities in rural areas  </a:t>
            </a:r>
          </a:p>
          <a:p>
            <a:pPr>
              <a:defRPr sz="3200"/>
            </a:pPr>
            <a:r>
              <a:t>2. Does institution building to improve absorptive capacity of credit delivery schemes. </a:t>
            </a:r>
          </a:p>
          <a:p>
            <a:pPr>
              <a:defRPr sz="3200"/>
            </a:pPr>
            <a:r>
              <a:t>3. Does evaluation and assessment of projects refinanced.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chemes of assistance by entrepreneur -KVIB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2679700"/>
          </a:xfrm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Schemes of assistance by entrepreneur -KVIB</a:t>
            </a:r>
          </a:p>
        </p:txBody>
      </p:sp>
      <p:sp>
        <p:nvSpPr>
          <p:cNvPr id="160" name="1. KVIB is charged  with planning ,promotion , implementation and organisation for the development of khadi and other village industries in the rural areas.…"/>
          <p:cNvSpPr txBox="1">
            <a:spLocks noGrp="1"/>
          </p:cNvSpPr>
          <p:nvPr>
            <p:ph type="subTitle" sz="half" idx="1"/>
          </p:nvPr>
        </p:nvSpPr>
        <p:spPr>
          <a:xfrm>
            <a:off x="1270000" y="5029200"/>
            <a:ext cx="10464800" cy="2654300"/>
          </a:xfrm>
          <a:prstGeom prst="rect">
            <a:avLst/>
          </a:prstGeom>
        </p:spPr>
        <p:txBody>
          <a:bodyPr/>
          <a:lstStyle/>
          <a:p>
            <a:pPr defTabSz="432308">
              <a:defRPr sz="2738"/>
            </a:pPr>
            <a:r>
              <a:t>1. KVIB is charged  with planning ,promotion , implementation and organisation for the development of khadi and other village industries in the rural areas.  </a:t>
            </a:r>
          </a:p>
          <a:p>
            <a:pPr defTabSz="432308">
              <a:defRPr sz="2738"/>
            </a:pPr>
            <a:r>
              <a:t>2. It helps the people by providing them with work and to give them monetary help.</a:t>
            </a:r>
          </a:p>
          <a:p>
            <a:pPr defTabSz="432308">
              <a:defRPr sz="2738"/>
            </a:pPr>
            <a:r>
              <a:t>3. Trains unemployed youth for setting khadi and village industries.  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Market survey and opportunity identification-Scanning of business environment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2540000"/>
          </a:xfrm>
          <a:prstGeom prst="rect">
            <a:avLst/>
          </a:prstGeom>
        </p:spPr>
        <p:txBody>
          <a:bodyPr/>
          <a:lstStyle>
            <a:lvl1pPr defTabSz="438150">
              <a:defRPr sz="5250"/>
            </a:lvl1pPr>
          </a:lstStyle>
          <a:p>
            <a:r>
              <a:t>Market survey and opportunity identification-Scanning of business environment </a:t>
            </a:r>
          </a:p>
        </p:txBody>
      </p:sp>
      <p:sp>
        <p:nvSpPr>
          <p:cNvPr id="163" name="Need of scanning of business environment -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029200"/>
            <a:ext cx="10464800" cy="2400300"/>
          </a:xfrm>
          <a:prstGeom prst="rect">
            <a:avLst/>
          </a:prstGeom>
        </p:spPr>
        <p:txBody>
          <a:bodyPr/>
          <a:lstStyle/>
          <a:p>
            <a:r>
              <a:t>Need of scanning of business environment -</a:t>
            </a:r>
          </a:p>
          <a:p>
            <a:r>
              <a:t>1. To do identification of SWOTs </a:t>
            </a:r>
          </a:p>
          <a:p>
            <a:r>
              <a:t>2. Planning future course of action  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alient features of industrial policy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1701800"/>
          </a:xfrm>
          <a:prstGeom prst="rect">
            <a:avLst/>
          </a:prstGeom>
        </p:spPr>
        <p:txBody>
          <a:bodyPr anchor="ctr"/>
          <a:lstStyle>
            <a:lvl1pPr>
              <a:defRPr sz="3900"/>
            </a:lvl1pPr>
          </a:lstStyle>
          <a:p>
            <a:r>
              <a:t>Salient features of industrial policy </a:t>
            </a:r>
          </a:p>
        </p:txBody>
      </p:sp>
      <p:sp>
        <p:nvSpPr>
          <p:cNvPr id="166" name="1. De-reservation of public sector .…"/>
          <p:cNvSpPr txBox="1">
            <a:spLocks noGrp="1"/>
          </p:cNvSpPr>
          <p:nvPr>
            <p:ph type="subTitle" sz="half" idx="1"/>
          </p:nvPr>
        </p:nvSpPr>
        <p:spPr>
          <a:xfrm>
            <a:off x="1270000" y="3365500"/>
            <a:ext cx="10464800" cy="3644900"/>
          </a:xfrm>
          <a:prstGeom prst="rect">
            <a:avLst/>
          </a:prstGeom>
        </p:spPr>
        <p:txBody>
          <a:bodyPr anchor="ctr"/>
          <a:lstStyle/>
          <a:p>
            <a:pPr defTabSz="368045">
              <a:defRPr sz="3275"/>
            </a:pPr>
            <a:r>
              <a:t>1. De-reservation of public sector .</a:t>
            </a:r>
          </a:p>
          <a:p>
            <a:pPr defTabSz="368045">
              <a:defRPr sz="3275"/>
            </a:pPr>
            <a:r>
              <a:t>2. Delicensing .</a:t>
            </a:r>
          </a:p>
          <a:p>
            <a:pPr defTabSz="368045">
              <a:defRPr sz="3275"/>
            </a:pPr>
            <a:r>
              <a:t>3. Disinvestment of public sector .</a:t>
            </a:r>
          </a:p>
          <a:p>
            <a:pPr defTabSz="368045">
              <a:defRPr sz="3275"/>
            </a:pPr>
            <a:r>
              <a:t>4. Liberalization  of industrial location .</a:t>
            </a:r>
          </a:p>
          <a:p>
            <a:pPr defTabSz="368045">
              <a:defRPr sz="3275"/>
            </a:pPr>
            <a:r>
              <a:t>5. Liberalization of foreign investment and technology .</a:t>
            </a:r>
          </a:p>
          <a:p>
            <a:pPr defTabSz="368045">
              <a:defRPr sz="3275"/>
            </a:pPr>
            <a:r>
              <a:t>6. Development of backward areas . 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Market survey - Definition and type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Market survey - Definition and types</a:t>
            </a:r>
          </a:p>
        </p:txBody>
      </p:sp>
      <p:sp>
        <p:nvSpPr>
          <p:cNvPr id="169" name="Body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defRPr sz="16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( for business)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900"/>
            </a:lvl1pPr>
          </a:lstStyle>
          <a:p>
            <a:r>
              <a:t>( for business)</a:t>
            </a:r>
          </a:p>
        </p:txBody>
      </p:sp>
      <p:sp>
        <p:nvSpPr>
          <p:cNvPr id="172" name="Def.  - A method of investigation that uses question based or statistical survey to objectively get information about a particular market.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029200"/>
            <a:ext cx="10464800" cy="1651000"/>
          </a:xfrm>
          <a:prstGeom prst="rect">
            <a:avLst/>
          </a:prstGeom>
        </p:spPr>
        <p:txBody>
          <a:bodyPr/>
          <a:lstStyle/>
          <a:p>
            <a:pPr defTabSz="344677">
              <a:defRPr sz="2183"/>
            </a:pPr>
            <a:r>
              <a:t>Def.  - A method of investigation that uses question based or statistical survey to objectively get information about a particular market.</a:t>
            </a:r>
          </a:p>
          <a:p>
            <a:pPr defTabSz="344677">
              <a:defRPr sz="2183"/>
            </a:pPr>
            <a:r>
              <a:t>Types-  1. According to methodology - like questionnaire , schedules, interview etc.</a:t>
            </a:r>
          </a:p>
          <a:p>
            <a:pPr defTabSz="344677">
              <a:defRPr sz="2183"/>
            </a:pPr>
            <a:r>
              <a:t>2. According to time span </a:t>
            </a:r>
          </a:p>
        </p:txBody>
      </p:sp>
      <p:sp>
        <p:nvSpPr>
          <p:cNvPr id="173" name="Market survey - Definition and types"/>
          <p:cNvSpPr txBox="1"/>
          <p:nvPr/>
        </p:nvSpPr>
        <p:spPr>
          <a:xfrm>
            <a:off x="398525" y="2675286"/>
            <a:ext cx="11610849" cy="1482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5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Market survey - Definition and types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Assessment of demand and supply in potential areas - Sales Forecasting"/>
          <p:cNvSpPr txBox="1">
            <a:spLocks noGrp="1"/>
          </p:cNvSpPr>
          <p:nvPr>
            <p:ph type="ctrTitle"/>
          </p:nvPr>
        </p:nvSpPr>
        <p:spPr>
          <a:xfrm>
            <a:off x="1270000" y="1689100"/>
            <a:ext cx="10464800" cy="2540000"/>
          </a:xfrm>
          <a:prstGeom prst="rect">
            <a:avLst/>
          </a:prstGeom>
        </p:spPr>
        <p:txBody>
          <a:bodyPr anchor="ctr"/>
          <a:lstStyle>
            <a:lvl1pPr>
              <a:defRPr sz="3300"/>
            </a:lvl1pPr>
          </a:lstStyle>
          <a:p>
            <a:r>
              <a:t>Assessment of demand and supply in potential areas - Sales Forecasting </a:t>
            </a:r>
          </a:p>
        </p:txBody>
      </p:sp>
      <p:sp>
        <p:nvSpPr>
          <p:cNvPr id="176" name="1. A businessman should have a fairly accurate idea of sales potential of his products.…"/>
          <p:cNvSpPr txBox="1">
            <a:spLocks noGrp="1"/>
          </p:cNvSpPr>
          <p:nvPr>
            <p:ph type="subTitle" sz="half" idx="1"/>
          </p:nvPr>
        </p:nvSpPr>
        <p:spPr>
          <a:xfrm>
            <a:off x="1270000" y="4851400"/>
            <a:ext cx="10464800" cy="2451100"/>
          </a:xfrm>
          <a:prstGeom prst="rect">
            <a:avLst/>
          </a:prstGeom>
        </p:spPr>
        <p:txBody>
          <a:bodyPr/>
          <a:lstStyle/>
          <a:p>
            <a:pPr defTabSz="403097">
              <a:defRPr sz="2553"/>
            </a:pPr>
            <a:r>
              <a:t>1. A businessman should have a fairly accurate idea of sales potential of his products.</a:t>
            </a:r>
          </a:p>
          <a:p>
            <a:pPr defTabSz="403097">
              <a:defRPr sz="2553"/>
            </a:pPr>
            <a:r>
              <a:t>2. Factors affecting sales forecasting -</a:t>
            </a:r>
          </a:p>
          <a:p>
            <a:pPr defTabSz="403097">
              <a:defRPr sz="2553"/>
            </a:pPr>
            <a:r>
              <a:t>a) prevailing economic and business conditions</a:t>
            </a:r>
          </a:p>
          <a:p>
            <a:pPr defTabSz="403097">
              <a:defRPr sz="2553"/>
            </a:pPr>
            <a:r>
              <a:t>b) competition</a:t>
            </a:r>
          </a:p>
          <a:p>
            <a:pPr defTabSz="403097">
              <a:defRPr sz="2553"/>
            </a:pPr>
            <a:r>
              <a:t>c) sociological conditions.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Qualities of an entrepreneur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2692400"/>
          </a:xfrm>
          <a:prstGeom prst="rect">
            <a:avLst/>
          </a:prstGeom>
        </p:spPr>
        <p:txBody>
          <a:bodyPr/>
          <a:lstStyle/>
          <a:p>
            <a:r>
              <a:t>Qualities of an entrepreneur</a:t>
            </a:r>
          </a:p>
        </p:txBody>
      </p:sp>
      <p:sp>
        <p:nvSpPr>
          <p:cNvPr id="124" name="1. Capacity to work hard…"/>
          <p:cNvSpPr txBox="1">
            <a:spLocks noGrp="1"/>
          </p:cNvSpPr>
          <p:nvPr>
            <p:ph type="subTitle" sz="half" idx="1"/>
          </p:nvPr>
        </p:nvSpPr>
        <p:spPr>
          <a:xfrm>
            <a:off x="1402702" y="5427305"/>
            <a:ext cx="10515601" cy="3403601"/>
          </a:xfrm>
          <a:prstGeom prst="rect">
            <a:avLst/>
          </a:prstGeom>
        </p:spPr>
        <p:txBody>
          <a:bodyPr anchor="ctr"/>
          <a:lstStyle/>
          <a:p>
            <a:pPr defTabSz="566674">
              <a:defRPr sz="3589"/>
            </a:pPr>
            <a:r>
              <a:t>1. Capacity to work hard</a:t>
            </a:r>
          </a:p>
          <a:p>
            <a:pPr defTabSz="566674">
              <a:defRPr sz="3589"/>
            </a:pPr>
            <a:r>
              <a:t>2. Risk taking ability </a:t>
            </a:r>
          </a:p>
          <a:p>
            <a:pPr defTabSz="566674">
              <a:defRPr sz="3589"/>
            </a:pPr>
            <a:r>
              <a:t>3. High intelligence</a:t>
            </a:r>
          </a:p>
          <a:p>
            <a:pPr defTabSz="566674">
              <a:defRPr sz="3589"/>
            </a:pPr>
            <a:r>
              <a:t>4. Sociable</a:t>
            </a:r>
          </a:p>
          <a:p>
            <a:pPr defTabSz="566674">
              <a:defRPr sz="3589"/>
            </a:pPr>
            <a:r>
              <a:t>5. Ambitious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Methods of sales forecasting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1790700"/>
          </a:xfrm>
          <a:prstGeom prst="rect">
            <a:avLst/>
          </a:prstGeom>
        </p:spPr>
        <p:txBody>
          <a:bodyPr anchor="ctr"/>
          <a:lstStyle>
            <a:lvl1pPr>
              <a:defRPr sz="5900"/>
            </a:lvl1pPr>
          </a:lstStyle>
          <a:p>
            <a:r>
              <a:t>Methods of sales forecasting </a:t>
            </a:r>
          </a:p>
        </p:txBody>
      </p:sp>
      <p:sp>
        <p:nvSpPr>
          <p:cNvPr id="179" name="1. Jury of executive method- Also called Delphi method -a small number of executives are requested to give their opinions.…"/>
          <p:cNvSpPr txBox="1">
            <a:spLocks noGrp="1"/>
          </p:cNvSpPr>
          <p:nvPr>
            <p:ph type="subTitle" sz="half" idx="1"/>
          </p:nvPr>
        </p:nvSpPr>
        <p:spPr>
          <a:xfrm>
            <a:off x="1270000" y="4064000"/>
            <a:ext cx="10464800" cy="3352800"/>
          </a:xfrm>
          <a:prstGeom prst="rect">
            <a:avLst/>
          </a:prstGeom>
        </p:spPr>
        <p:txBody>
          <a:bodyPr/>
          <a:lstStyle/>
          <a:p>
            <a:pPr defTabSz="420624">
              <a:defRPr sz="2664"/>
            </a:pPr>
            <a:r>
              <a:t>1. Jury of executive method- Also called Delphi method -a small number of executives are requested to give their opinions.</a:t>
            </a:r>
          </a:p>
          <a:p>
            <a:pPr defTabSz="420624">
              <a:defRPr sz="2664"/>
            </a:pPr>
            <a:r>
              <a:t>2. Poll of sales force opinion - The individual salesmen are to give their forecasts .</a:t>
            </a:r>
          </a:p>
          <a:p>
            <a:pPr defTabSz="420624">
              <a:defRPr sz="2664"/>
            </a:pPr>
            <a:r>
              <a:t>3. Projection of past sales - on the basis of sales of past years projections are made.</a:t>
            </a:r>
          </a:p>
          <a:p>
            <a:pPr defTabSz="420624">
              <a:defRPr sz="2664"/>
            </a:pPr>
            <a:r>
              <a:t>4. Survey of consumers’ buying plans.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siderations in product selection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1054100"/>
          </a:xfrm>
          <a:prstGeom prst="rect">
            <a:avLst/>
          </a:prstGeom>
        </p:spPr>
        <p:txBody>
          <a:bodyPr anchor="ctr"/>
          <a:lstStyle>
            <a:lvl1pPr>
              <a:defRPr sz="3900"/>
            </a:lvl1pPr>
          </a:lstStyle>
          <a:p>
            <a:r>
              <a:t>Considerations in product selection </a:t>
            </a:r>
          </a:p>
        </p:txBody>
      </p:sp>
      <p:sp>
        <p:nvSpPr>
          <p:cNvPr id="182" name="1. At product conceptualisation stage these  factors are important-…"/>
          <p:cNvSpPr txBox="1">
            <a:spLocks noGrp="1"/>
          </p:cNvSpPr>
          <p:nvPr>
            <p:ph type="subTitle" idx="1"/>
          </p:nvPr>
        </p:nvSpPr>
        <p:spPr>
          <a:xfrm>
            <a:off x="1270000" y="3276600"/>
            <a:ext cx="10464800" cy="5499100"/>
          </a:xfrm>
          <a:prstGeom prst="rect">
            <a:avLst/>
          </a:prstGeom>
        </p:spPr>
        <p:txBody>
          <a:bodyPr/>
          <a:lstStyle/>
          <a:p>
            <a:pPr defTabSz="327152">
              <a:defRPr sz="2576"/>
            </a:pPr>
            <a:r>
              <a:t>1. At product conceptualisation stage these  factors are important-</a:t>
            </a:r>
          </a:p>
          <a:p>
            <a:pPr defTabSz="327152">
              <a:defRPr sz="2576"/>
            </a:pPr>
            <a:r>
              <a:t>a) Product line- depth , width</a:t>
            </a:r>
          </a:p>
          <a:p>
            <a:pPr defTabSz="327152">
              <a:defRPr sz="2576"/>
            </a:pPr>
            <a:r>
              <a:t>b) Packaging</a:t>
            </a:r>
          </a:p>
          <a:p>
            <a:pPr defTabSz="327152">
              <a:defRPr sz="2576"/>
            </a:pPr>
            <a:r>
              <a:t>c) Branding</a:t>
            </a:r>
          </a:p>
          <a:p>
            <a:pPr defTabSz="327152">
              <a:defRPr sz="2576"/>
            </a:pPr>
            <a:r>
              <a:t>d) Warranties</a:t>
            </a:r>
          </a:p>
          <a:p>
            <a:pPr defTabSz="327152">
              <a:defRPr sz="2576"/>
            </a:pPr>
            <a:r>
              <a:t>e) After sales service</a:t>
            </a:r>
          </a:p>
          <a:p>
            <a:pPr defTabSz="327152">
              <a:defRPr sz="2576"/>
            </a:pPr>
            <a:r>
              <a:t>f) ease of availability of raw material </a:t>
            </a:r>
          </a:p>
          <a:p>
            <a:pPr defTabSz="327152">
              <a:defRPr sz="2576"/>
            </a:pPr>
            <a:r>
              <a:t>g) process technology</a:t>
            </a:r>
          </a:p>
          <a:p>
            <a:pPr defTabSz="327152">
              <a:defRPr sz="2576"/>
            </a:pPr>
            <a:r>
              <a:t>h) accessibility to the market </a:t>
            </a:r>
          </a:p>
          <a:p>
            <a:pPr defTabSz="327152">
              <a:defRPr sz="2576"/>
            </a:pPr>
            <a:r>
              <a:t>i) incentive and support from government </a:t>
            </a:r>
          </a:p>
          <a:p>
            <a:pPr defTabSz="327152">
              <a:defRPr sz="2576"/>
            </a:pPr>
            <a:r>
              <a:t>j) market information - high completion products are generally avoided</a:t>
            </a:r>
          </a:p>
          <a:p>
            <a:pPr defTabSz="327152">
              <a:defRPr sz="2576"/>
            </a:pPr>
            <a:r>
              <a:t>k) Potential rate of return on investment </a:t>
            </a:r>
          </a:p>
          <a:p>
            <a:pPr defTabSz="327152">
              <a:defRPr sz="2576"/>
            </a:pPr>
            <a:r>
              <a:t>l)  possibility of export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arriers in entrepreneurship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2565400"/>
          </a:xfrm>
          <a:prstGeom prst="rect">
            <a:avLst/>
          </a:prstGeom>
        </p:spPr>
        <p:txBody>
          <a:bodyPr/>
          <a:lstStyle/>
          <a:p>
            <a:r>
              <a:t>Barriers in entrepreneurship</a:t>
            </a:r>
          </a:p>
        </p:txBody>
      </p:sp>
      <p:sp>
        <p:nvSpPr>
          <p:cNvPr id="127" name="Shortage of funds and resources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029200"/>
            <a:ext cx="10464800" cy="2171700"/>
          </a:xfrm>
          <a:prstGeom prst="rect">
            <a:avLst/>
          </a:prstGeom>
        </p:spPr>
        <p:txBody>
          <a:bodyPr/>
          <a:lstStyle/>
          <a:p>
            <a:pPr marL="675481" indent="-675481" defTabSz="537463">
              <a:buSzPct val="100000"/>
              <a:buAutoNum type="arabicPeriod"/>
              <a:defRPr sz="3404"/>
            </a:pPr>
            <a:r>
              <a:t>Shortage of funds and resources</a:t>
            </a:r>
          </a:p>
          <a:p>
            <a:pPr marL="675481" indent="-675481" defTabSz="537463">
              <a:buSzPct val="100000"/>
              <a:buAutoNum type="arabicPeriod"/>
              <a:defRPr sz="3404"/>
            </a:pPr>
            <a:r>
              <a:t>Lack of market experience</a:t>
            </a:r>
          </a:p>
          <a:p>
            <a:pPr marL="675481" indent="-675481" defTabSz="537463">
              <a:buSzPct val="100000"/>
              <a:buAutoNum type="arabicPeriod"/>
              <a:defRPr sz="3404"/>
            </a:pPr>
            <a:r>
              <a:t>Fear of failure</a:t>
            </a:r>
          </a:p>
          <a:p>
            <a:pPr marL="675481" indent="-675481" defTabSz="537463">
              <a:buSzPct val="100000"/>
              <a:buAutoNum type="arabicPeriod"/>
              <a:defRPr sz="3404"/>
            </a:pPr>
            <a:r>
              <a:t>Inability to see opportunities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Different forms of ownership"/>
          <p:cNvSpPr txBox="1">
            <a:spLocks noGrp="1"/>
          </p:cNvSpPr>
          <p:nvPr>
            <p:ph type="ctrTitle"/>
          </p:nvPr>
        </p:nvSpPr>
        <p:spPr>
          <a:xfrm>
            <a:off x="546100" y="1244600"/>
            <a:ext cx="10121900" cy="1447800"/>
          </a:xfrm>
          <a:prstGeom prst="rect">
            <a:avLst/>
          </a:prstGeom>
        </p:spPr>
        <p:txBody>
          <a:bodyPr anchor="ctr"/>
          <a:lstStyle>
            <a:lvl1pPr>
              <a:defRPr sz="6000"/>
            </a:lvl1pPr>
          </a:lstStyle>
          <a:p>
            <a:r>
              <a:t>Different forms of ownership  </a:t>
            </a:r>
          </a:p>
        </p:txBody>
      </p:sp>
      <p:sp>
        <p:nvSpPr>
          <p:cNvPr id="130" name="Sole proprietship…"/>
          <p:cNvSpPr txBox="1">
            <a:spLocks noGrp="1"/>
          </p:cNvSpPr>
          <p:nvPr>
            <p:ph type="subTitle" sz="quarter" idx="1"/>
          </p:nvPr>
        </p:nvSpPr>
        <p:spPr>
          <a:xfrm>
            <a:off x="469900" y="3886200"/>
            <a:ext cx="10464800" cy="1752600"/>
          </a:xfrm>
          <a:prstGeom prst="rect">
            <a:avLst/>
          </a:prstGeom>
        </p:spPr>
        <p:txBody>
          <a:bodyPr/>
          <a:lstStyle/>
          <a:p>
            <a:pPr marL="734218" indent="-734218">
              <a:buSzPct val="100000"/>
              <a:buAutoNum type="arabicPeriod"/>
            </a:pPr>
            <a:r>
              <a:t>Sole proprietship</a:t>
            </a:r>
          </a:p>
          <a:p>
            <a:pPr marL="734218" indent="-734218">
              <a:buSzPct val="100000"/>
              <a:buAutoNum type="arabicPeriod"/>
            </a:pPr>
            <a:r>
              <a:t>Partnership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ole Proprietorship…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8940800" cy="2247900"/>
          </a:xfrm>
          <a:prstGeom prst="rect">
            <a:avLst/>
          </a:prstGeom>
        </p:spPr>
        <p:txBody>
          <a:bodyPr anchor="ctr"/>
          <a:lstStyle/>
          <a:p>
            <a:pPr lvl="1">
              <a:defRPr sz="7000"/>
            </a:pPr>
            <a:r>
              <a:t>Sole Proprietorship</a:t>
            </a:r>
          </a:p>
          <a:p>
            <a:pPr lvl="1">
              <a:defRPr sz="6000"/>
            </a:pPr>
            <a:r>
              <a:t>Meaning</a:t>
            </a:r>
          </a:p>
        </p:txBody>
      </p:sp>
      <p:sp>
        <p:nvSpPr>
          <p:cNvPr id="133" name="1.This means there is only one owner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4737100"/>
            <a:ext cx="10464800" cy="2400300"/>
          </a:xfrm>
          <a:prstGeom prst="rect">
            <a:avLst/>
          </a:prstGeom>
        </p:spPr>
        <p:txBody>
          <a:bodyPr/>
          <a:lstStyle/>
          <a:p>
            <a:r>
              <a:t>1.This means there is only one owner</a:t>
            </a:r>
          </a:p>
          <a:p>
            <a:r>
              <a:t>2. This is the simplest business form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dvantages of Sole Proprietorship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anchor="ctr"/>
          <a:lstStyle/>
          <a:p>
            <a:pPr lvl="1" defTabSz="502412">
              <a:defRPr sz="6880"/>
            </a:pPr>
            <a:r>
              <a:t>Advantages of Sole Proprietorship</a:t>
            </a:r>
          </a:p>
        </p:txBody>
      </p:sp>
      <p:sp>
        <p:nvSpPr>
          <p:cNvPr id="136" name="1. Can be set up easily and instantly .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029200"/>
            <a:ext cx="10464800" cy="2400300"/>
          </a:xfrm>
          <a:prstGeom prst="rect">
            <a:avLst/>
          </a:prstGeom>
        </p:spPr>
        <p:txBody>
          <a:bodyPr/>
          <a:lstStyle/>
          <a:p>
            <a:r>
              <a:t>1. Can be set up easily and instantly .</a:t>
            </a:r>
          </a:p>
          <a:p>
            <a:r>
              <a:t>2. Easy and quick decision making </a:t>
            </a:r>
          </a:p>
          <a:p>
            <a:r>
              <a:t>3. Starting the business is cheaper and is less complicated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Disadvantages of Sole Proprietorship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2032000"/>
          </a:xfrm>
          <a:prstGeom prst="rect">
            <a:avLst/>
          </a:prstGeom>
        </p:spPr>
        <p:txBody>
          <a:bodyPr/>
          <a:lstStyle/>
          <a:p>
            <a:pPr lvl="1" defTabSz="344677">
              <a:defRPr sz="4719"/>
            </a:pPr>
            <a:r>
              <a:t>Disadvantages of Sole Proprietorship</a:t>
            </a:r>
          </a:p>
        </p:txBody>
      </p:sp>
      <p:sp>
        <p:nvSpPr>
          <p:cNvPr id="139" name="1. Difficult to generate capital…"/>
          <p:cNvSpPr txBox="1">
            <a:spLocks noGrp="1"/>
          </p:cNvSpPr>
          <p:nvPr>
            <p:ph type="subTitle" sz="half" idx="1"/>
          </p:nvPr>
        </p:nvSpPr>
        <p:spPr>
          <a:xfrm>
            <a:off x="1270000" y="5029200"/>
            <a:ext cx="10795000" cy="2400300"/>
          </a:xfrm>
          <a:prstGeom prst="rect">
            <a:avLst/>
          </a:prstGeom>
        </p:spPr>
        <p:txBody>
          <a:bodyPr/>
          <a:lstStyle/>
          <a:p>
            <a:pPr defTabSz="479044">
              <a:defRPr sz="3034"/>
            </a:pPr>
            <a:r>
              <a:t>1. Difficult to generate capital </a:t>
            </a:r>
          </a:p>
          <a:p>
            <a:pPr defTabSz="479044">
              <a:defRPr sz="3034"/>
            </a:pPr>
            <a:r>
              <a:t>2. Sole responsibility and entire risk on one person</a:t>
            </a:r>
          </a:p>
          <a:p>
            <a:pPr defTabSz="479044">
              <a:defRPr sz="3034"/>
            </a:pPr>
            <a:r>
              <a:t>3. Risk of bankruptcy of the proprietor</a:t>
            </a:r>
          </a:p>
          <a:p>
            <a:pPr defTabSz="479044">
              <a:defRPr sz="3034"/>
            </a:pPr>
            <a:r>
              <a:t>4. Sole Proprietorships rarely survive death or incapacity of owner.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artnership form of business"/>
          <p:cNvSpPr txBox="1">
            <a:spLocks noGrp="1"/>
          </p:cNvSpPr>
          <p:nvPr>
            <p:ph type="ctrTitle"/>
          </p:nvPr>
        </p:nvSpPr>
        <p:spPr>
          <a:xfrm>
            <a:off x="1270000" y="1638300"/>
            <a:ext cx="10464800" cy="2654300"/>
          </a:xfrm>
          <a:prstGeom prst="rect">
            <a:avLst/>
          </a:prstGeom>
        </p:spPr>
        <p:txBody>
          <a:bodyPr/>
          <a:lstStyle/>
          <a:p>
            <a:r>
              <a:t>Partnership form of business</a:t>
            </a:r>
          </a:p>
        </p:txBody>
      </p:sp>
      <p:sp>
        <p:nvSpPr>
          <p:cNvPr id="142" name="This is between two or more individuals who share investment, management , risks and profits.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029200"/>
            <a:ext cx="10464800" cy="2400300"/>
          </a:xfrm>
          <a:prstGeom prst="rect">
            <a:avLst/>
          </a:prstGeom>
        </p:spPr>
        <p:txBody>
          <a:bodyPr/>
          <a:lstStyle/>
          <a:p>
            <a:r>
              <a:t>This is between two or more individuals who share investment, management , risks and profits.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Advantages of Partnership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lvl="1" defTabSz="502412">
              <a:defRPr sz="6880"/>
            </a:pPr>
            <a:r>
              <a:t>Advantages of Partnership</a:t>
            </a:r>
          </a:p>
        </p:txBody>
      </p:sp>
      <p:sp>
        <p:nvSpPr>
          <p:cNvPr id="145" name="1. More money can be arranged.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029200"/>
            <a:ext cx="10464800" cy="2400300"/>
          </a:xfrm>
          <a:prstGeom prst="rect">
            <a:avLst/>
          </a:prstGeom>
        </p:spPr>
        <p:txBody>
          <a:bodyPr/>
          <a:lstStyle/>
          <a:p>
            <a:pPr defTabSz="549148">
              <a:defRPr sz="3478"/>
            </a:pPr>
            <a:r>
              <a:t>1. More money can be arranged.</a:t>
            </a:r>
          </a:p>
          <a:p>
            <a:pPr defTabSz="549148">
              <a:defRPr sz="3478"/>
            </a:pPr>
            <a:r>
              <a:t>2. Management and control is shared</a:t>
            </a:r>
          </a:p>
          <a:p>
            <a:pPr defTabSz="549148">
              <a:defRPr sz="3478"/>
            </a:pPr>
            <a:r>
              <a:t>3. Creative brainstorming possible amongst partners</a:t>
            </a:r>
          </a:p>
          <a:p>
            <a:pPr defTabSz="549148">
              <a:defRPr sz="3478"/>
            </a:pPr>
            <a:r>
              <a:t>4. Sharing of risk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799</Words>
  <PresentationFormat>Custom</PresentationFormat>
  <Paragraphs>104</Paragraphs>
  <Slides>21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Black</vt:lpstr>
      <vt:lpstr>Entrepreneurship Meaning </vt:lpstr>
      <vt:lpstr>Qualities of an entrepreneur</vt:lpstr>
      <vt:lpstr>Barriers in entrepreneurship</vt:lpstr>
      <vt:lpstr>Different forms of ownership  </vt:lpstr>
      <vt:lpstr>Sole Proprietorship Meaning</vt:lpstr>
      <vt:lpstr>Advantages of Sole Proprietorship</vt:lpstr>
      <vt:lpstr>Disadvantages of Sole Proprietorship</vt:lpstr>
      <vt:lpstr>Partnership form of business</vt:lpstr>
      <vt:lpstr>Advantages of Partnership</vt:lpstr>
      <vt:lpstr>Disadvantages of Partnership</vt:lpstr>
      <vt:lpstr>Schemes of assistance by entrepreneur - NSIC</vt:lpstr>
      <vt:lpstr>Schemes of assistance by entrepreneur -SIDBI</vt:lpstr>
      <vt:lpstr>Schemes of assistance by entrepreneur -NABARD</vt:lpstr>
      <vt:lpstr>Schemes of assistance by entrepreneur -KVIB</vt:lpstr>
      <vt:lpstr>Market survey and opportunity identification-Scanning of business environment </vt:lpstr>
      <vt:lpstr>Salient features of industrial policy </vt:lpstr>
      <vt:lpstr>Market survey - Definition and types</vt:lpstr>
      <vt:lpstr>( for business)</vt:lpstr>
      <vt:lpstr>Assessment of demand and supply in potential areas - Sales Forecasting </vt:lpstr>
      <vt:lpstr>Methods of sales forecasting </vt:lpstr>
      <vt:lpstr>Considerations in product selection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Meaning </dc:title>
  <dc:creator>acer</dc:creator>
  <cp:lastModifiedBy>acer</cp:lastModifiedBy>
  <cp:revision>1</cp:revision>
  <dcterms:modified xsi:type="dcterms:W3CDTF">2018-04-10T17:01:39Z</dcterms:modified>
</cp:coreProperties>
</file>